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0" d="100"/>
          <a:sy n="80" d="100"/>
        </p:scale>
        <p:origin x="-1037" y="-8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18-Feb-20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18-Feb-20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18-Feb-20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18-Feb-20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18-Feb-20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18-Feb-20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18-Feb-20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18-Feb-20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18-Feb-20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18-Feb-20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18-Feb-20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18-Feb-20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Deployment Diagrams</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Uses</a:t>
            </a:r>
            <a:endParaRPr lang="en-US" dirty="0"/>
          </a:p>
        </p:txBody>
      </p:sp>
      <p:sp>
        <p:nvSpPr>
          <p:cNvPr id="3" name="Content Placeholder 2"/>
          <p:cNvSpPr>
            <a:spLocks noGrp="1"/>
          </p:cNvSpPr>
          <p:nvPr>
            <p:ph idx="1"/>
          </p:nvPr>
        </p:nvSpPr>
        <p:spPr/>
        <p:txBody>
          <a:bodyPr/>
          <a:lstStyle/>
          <a:p>
            <a:pPr algn="just"/>
            <a:r>
              <a:rPr lang="en-US" dirty="0" smtClean="0"/>
              <a:t>When modeling the static deployment view of a system, we’ll typically use deployment diagrams in one of the three ways:</a:t>
            </a:r>
          </a:p>
          <a:p>
            <a:pPr marL="514350" indent="-514350" algn="just">
              <a:buFont typeface="+mj-lt"/>
              <a:buAutoNum type="arabicPeriod"/>
            </a:pPr>
            <a:r>
              <a:rPr lang="en-US" dirty="0" smtClean="0"/>
              <a:t>To model embedded systems.</a:t>
            </a:r>
          </a:p>
          <a:p>
            <a:pPr marL="514350" indent="-514350" algn="just">
              <a:buFont typeface="+mj-lt"/>
              <a:buAutoNum type="arabicPeriod"/>
            </a:pPr>
            <a:r>
              <a:rPr lang="en-US" dirty="0" smtClean="0"/>
              <a:t>To model client/server systems.</a:t>
            </a:r>
          </a:p>
          <a:p>
            <a:pPr marL="514350" indent="-514350" algn="just">
              <a:buFont typeface="+mj-lt"/>
              <a:buAutoNum type="arabicPeriod"/>
            </a:pPr>
            <a:r>
              <a:rPr lang="en-US" dirty="0" smtClean="0"/>
              <a:t>To model fully distributed systems</a:t>
            </a:r>
            <a:r>
              <a:rPr lang="en-US" dirty="0" smtClean="0"/>
              <a:t>.</a:t>
            </a:r>
            <a:endParaRPr lang="en-US"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Modeling Techniques</a:t>
            </a:r>
            <a:endParaRPr lang="en-US" dirty="0"/>
          </a:p>
        </p:txBody>
      </p:sp>
      <p:sp>
        <p:nvSpPr>
          <p:cNvPr id="3" name="Content Placeholder 2"/>
          <p:cNvSpPr>
            <a:spLocks noGrp="1"/>
          </p:cNvSpPr>
          <p:nvPr>
            <p:ph idx="1"/>
          </p:nvPr>
        </p:nvSpPr>
        <p:spPr/>
        <p:txBody>
          <a:bodyPr/>
          <a:lstStyle/>
          <a:p>
            <a:pPr algn="just">
              <a:buNone/>
            </a:pPr>
            <a:r>
              <a:rPr lang="en-US" dirty="0" smtClean="0"/>
              <a:t>	</a:t>
            </a:r>
            <a:r>
              <a:rPr lang="en-US" dirty="0" smtClean="0">
                <a:solidFill>
                  <a:srgbClr val="FF0000"/>
                </a:solidFill>
              </a:rPr>
              <a:t>There are four modeling techniques are there in Deployment Diagrams</a:t>
            </a:r>
          </a:p>
          <a:p>
            <a:pPr algn="just"/>
            <a:r>
              <a:rPr lang="en-US" dirty="0" smtClean="0"/>
              <a:t>Modeling </a:t>
            </a:r>
            <a:r>
              <a:rPr lang="en-US" dirty="0" smtClean="0"/>
              <a:t>an Embedded </a:t>
            </a:r>
            <a:r>
              <a:rPr lang="en-US" dirty="0" smtClean="0"/>
              <a:t>System</a:t>
            </a:r>
          </a:p>
          <a:p>
            <a:pPr algn="just"/>
            <a:r>
              <a:rPr lang="en-US" dirty="0" smtClean="0"/>
              <a:t>Modeling a Client/Server </a:t>
            </a:r>
            <a:r>
              <a:rPr lang="en-US" dirty="0" smtClean="0"/>
              <a:t>System</a:t>
            </a:r>
          </a:p>
          <a:p>
            <a:pPr algn="just"/>
            <a:r>
              <a:rPr lang="en-US" dirty="0" smtClean="0"/>
              <a:t>Modeling a Fully Distributed </a:t>
            </a:r>
            <a:r>
              <a:rPr lang="en-US" dirty="0" smtClean="0"/>
              <a:t>System</a:t>
            </a:r>
          </a:p>
          <a:p>
            <a:pPr algn="just"/>
            <a:r>
              <a:rPr lang="en-US" dirty="0" smtClean="0"/>
              <a:t>Forward and Reverse Engineering</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Modeling an Embedded </a:t>
            </a:r>
            <a:r>
              <a:rPr lang="en-US" dirty="0" smtClean="0"/>
              <a:t>System</a:t>
            </a:r>
            <a:endParaRPr lang="en-US" dirty="0"/>
          </a:p>
        </p:txBody>
      </p:sp>
      <p:sp>
        <p:nvSpPr>
          <p:cNvPr id="3" name="Content Placeholder 2"/>
          <p:cNvSpPr>
            <a:spLocks noGrp="1"/>
          </p:cNvSpPr>
          <p:nvPr>
            <p:ph idx="1"/>
          </p:nvPr>
        </p:nvSpPr>
        <p:spPr/>
        <p:txBody>
          <a:bodyPr>
            <a:normAutofit fontScale="85000" lnSpcReduction="10000"/>
          </a:bodyPr>
          <a:lstStyle/>
          <a:p>
            <a:pPr algn="just">
              <a:buNone/>
            </a:pPr>
            <a:r>
              <a:rPr lang="en-US" dirty="0" smtClean="0">
                <a:solidFill>
                  <a:srgbClr val="FF0000"/>
                </a:solidFill>
              </a:rPr>
              <a:t>	To </a:t>
            </a:r>
            <a:r>
              <a:rPr lang="en-US" dirty="0" smtClean="0">
                <a:solidFill>
                  <a:srgbClr val="FF0000"/>
                </a:solidFill>
              </a:rPr>
              <a:t>model an embedded system:</a:t>
            </a:r>
          </a:p>
          <a:p>
            <a:pPr marL="514350" indent="-514350" algn="just">
              <a:buFont typeface="+mj-lt"/>
              <a:buAutoNum type="arabicPeriod"/>
            </a:pPr>
            <a:r>
              <a:rPr lang="en-US" dirty="0" smtClean="0"/>
              <a:t>Identify the devices and nodes that are unique to your system.</a:t>
            </a:r>
          </a:p>
          <a:p>
            <a:pPr marL="514350" indent="-514350" algn="just">
              <a:buFont typeface="+mj-lt"/>
              <a:buAutoNum type="arabicPeriod"/>
            </a:pPr>
            <a:r>
              <a:rPr lang="en-US" dirty="0" smtClean="0"/>
              <a:t>Provide visual cues, especially for unusual devices, by using stereotypes.</a:t>
            </a:r>
          </a:p>
          <a:p>
            <a:pPr marL="514350" indent="-514350" algn="just">
              <a:buFont typeface="+mj-lt"/>
              <a:buAutoNum type="arabicPeriod"/>
            </a:pPr>
            <a:r>
              <a:rPr lang="en-US" dirty="0" smtClean="0"/>
              <a:t>Model the relationships among these processors and devices in a deployment diagram. Similarly, specify the relationship between components and nodes.</a:t>
            </a:r>
          </a:p>
          <a:p>
            <a:pPr marL="514350" indent="-514350" algn="just">
              <a:buFont typeface="+mj-lt"/>
              <a:buAutoNum type="arabicPeriod"/>
            </a:pPr>
            <a:r>
              <a:rPr lang="en-US" dirty="0" smtClean="0"/>
              <a:t>As necessary, expand on the intelligent devices by modeling their structure with a more detailed deployment diagram.</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Modeling an Embedded </a:t>
            </a:r>
            <a:r>
              <a:rPr lang="en-US" dirty="0" smtClean="0"/>
              <a:t>System</a:t>
            </a:r>
            <a:endParaRPr lang="en-US" dirty="0"/>
          </a:p>
        </p:txBody>
      </p:sp>
      <p:pic>
        <p:nvPicPr>
          <p:cNvPr id="2050" name="Picture 2"/>
          <p:cNvPicPr>
            <a:picLocks noGrp="1" noChangeAspect="1" noChangeArrowheads="1"/>
          </p:cNvPicPr>
          <p:nvPr>
            <p:ph idx="1"/>
          </p:nvPr>
        </p:nvPicPr>
        <p:blipFill>
          <a:blip r:embed="rId2" cstate="print"/>
          <a:srcRect/>
          <a:stretch>
            <a:fillRect/>
          </a:stretch>
        </p:blipFill>
        <p:spPr bwMode="auto">
          <a:xfrm>
            <a:off x="1752600" y="1477969"/>
            <a:ext cx="5638800" cy="4770424"/>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Modeling a Client/Server </a:t>
            </a:r>
            <a:r>
              <a:rPr lang="en-US" dirty="0" smtClean="0"/>
              <a:t>System</a:t>
            </a:r>
            <a:endParaRPr lang="en-US" dirty="0"/>
          </a:p>
        </p:txBody>
      </p:sp>
      <p:sp>
        <p:nvSpPr>
          <p:cNvPr id="3" name="Content Placeholder 2"/>
          <p:cNvSpPr>
            <a:spLocks noGrp="1"/>
          </p:cNvSpPr>
          <p:nvPr>
            <p:ph idx="1"/>
          </p:nvPr>
        </p:nvSpPr>
        <p:spPr/>
        <p:txBody>
          <a:bodyPr>
            <a:normAutofit lnSpcReduction="10000"/>
          </a:bodyPr>
          <a:lstStyle/>
          <a:p>
            <a:pPr algn="just">
              <a:buNone/>
            </a:pPr>
            <a:r>
              <a:rPr lang="en-US" dirty="0" smtClean="0">
                <a:solidFill>
                  <a:srgbClr val="FF0000"/>
                </a:solidFill>
              </a:rPr>
              <a:t>	To </a:t>
            </a:r>
            <a:r>
              <a:rPr lang="en-US" dirty="0" smtClean="0">
                <a:solidFill>
                  <a:srgbClr val="FF0000"/>
                </a:solidFill>
              </a:rPr>
              <a:t>model a client/server system:</a:t>
            </a:r>
          </a:p>
          <a:p>
            <a:pPr marL="514350" indent="-514350" algn="just">
              <a:buFont typeface="+mj-lt"/>
              <a:buAutoNum type="arabicPeriod"/>
            </a:pPr>
            <a:r>
              <a:rPr lang="en-US" dirty="0" smtClean="0"/>
              <a:t>Identify the nodes that represent your system’s client and server processors.</a:t>
            </a:r>
          </a:p>
          <a:p>
            <a:pPr marL="514350" indent="-514350" algn="just">
              <a:buFont typeface="+mj-lt"/>
              <a:buAutoNum type="arabicPeriod"/>
            </a:pPr>
            <a:r>
              <a:rPr lang="en-US" dirty="0" smtClean="0"/>
              <a:t>Highlight those devices that are relevant to the behavior of your system.</a:t>
            </a:r>
          </a:p>
          <a:p>
            <a:pPr marL="514350" indent="-514350" algn="just">
              <a:buFont typeface="+mj-lt"/>
              <a:buAutoNum type="arabicPeriod"/>
            </a:pPr>
            <a:r>
              <a:rPr lang="en-US" dirty="0" smtClean="0"/>
              <a:t>Provide visual cues for these processors and devices via stereotyping.</a:t>
            </a:r>
          </a:p>
          <a:p>
            <a:pPr marL="514350" indent="-514350" algn="just">
              <a:buFont typeface="+mj-lt"/>
              <a:buAutoNum type="arabicPeriod"/>
            </a:pPr>
            <a:r>
              <a:rPr lang="en-US" dirty="0" smtClean="0"/>
              <a:t>Model the topology of these nodes in a deployment diagram.</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Modeling a Client/Server </a:t>
            </a:r>
            <a:r>
              <a:rPr lang="en-US" dirty="0" smtClean="0"/>
              <a:t>System</a:t>
            </a:r>
            <a:endParaRPr lang="en-US" dirty="0"/>
          </a:p>
        </p:txBody>
      </p:sp>
      <p:pic>
        <p:nvPicPr>
          <p:cNvPr id="3074" name="Picture 2"/>
          <p:cNvPicPr>
            <a:picLocks noGrp="1" noChangeAspect="1" noChangeArrowheads="1"/>
          </p:cNvPicPr>
          <p:nvPr>
            <p:ph idx="1"/>
          </p:nvPr>
        </p:nvPicPr>
        <p:blipFill>
          <a:blip r:embed="rId2" cstate="print"/>
          <a:srcRect/>
          <a:stretch>
            <a:fillRect/>
          </a:stretch>
        </p:blipFill>
        <p:spPr bwMode="auto">
          <a:xfrm>
            <a:off x="1205913" y="2590800"/>
            <a:ext cx="6652382" cy="2514600"/>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Modeling a Fully Distributed </a:t>
            </a:r>
            <a:r>
              <a:rPr lang="en-US" dirty="0" smtClean="0"/>
              <a:t>System</a:t>
            </a:r>
            <a:endParaRPr lang="en-US" dirty="0"/>
          </a:p>
        </p:txBody>
      </p:sp>
      <p:sp>
        <p:nvSpPr>
          <p:cNvPr id="3" name="Content Placeholder 2"/>
          <p:cNvSpPr>
            <a:spLocks noGrp="1"/>
          </p:cNvSpPr>
          <p:nvPr>
            <p:ph idx="1"/>
          </p:nvPr>
        </p:nvSpPr>
        <p:spPr>
          <a:xfrm>
            <a:off x="457200" y="1600200"/>
            <a:ext cx="8229600" cy="5105400"/>
          </a:xfrm>
        </p:spPr>
        <p:txBody>
          <a:bodyPr>
            <a:normAutofit fontScale="77500" lnSpcReduction="20000"/>
          </a:bodyPr>
          <a:lstStyle/>
          <a:p>
            <a:pPr algn="just">
              <a:buNone/>
            </a:pPr>
            <a:r>
              <a:rPr lang="en-US" dirty="0" smtClean="0"/>
              <a:t>	</a:t>
            </a:r>
            <a:r>
              <a:rPr lang="en-US" dirty="0" smtClean="0">
                <a:solidFill>
                  <a:srgbClr val="FF0000"/>
                </a:solidFill>
              </a:rPr>
              <a:t>To </a:t>
            </a:r>
            <a:r>
              <a:rPr lang="en-US" dirty="0" smtClean="0">
                <a:solidFill>
                  <a:srgbClr val="FF0000"/>
                </a:solidFill>
              </a:rPr>
              <a:t>model a fully distributed system:</a:t>
            </a:r>
          </a:p>
          <a:p>
            <a:pPr marL="514350" indent="-514350" algn="just">
              <a:buFont typeface="+mj-lt"/>
              <a:buAutoNum type="arabicPeriod"/>
            </a:pPr>
            <a:r>
              <a:rPr lang="en-US" dirty="0" smtClean="0"/>
              <a:t>Identify the system’s devices and processors as for simpler client/server systems.</a:t>
            </a:r>
          </a:p>
          <a:p>
            <a:pPr marL="514350" indent="-514350" algn="just">
              <a:buFont typeface="+mj-lt"/>
              <a:buAutoNum type="arabicPeriod"/>
            </a:pPr>
            <a:r>
              <a:rPr lang="en-US" dirty="0" smtClean="0"/>
              <a:t>If you need to reason about the performance of the system’s network or the impact of changes to the network, be sure to model these communication devices to the level of detail sufficient to make assessments.</a:t>
            </a:r>
          </a:p>
          <a:p>
            <a:pPr marL="514350" indent="-514350" algn="just">
              <a:buFont typeface="+mj-lt"/>
              <a:buAutoNum type="arabicPeriod"/>
            </a:pPr>
            <a:r>
              <a:rPr lang="en-US" dirty="0" smtClean="0"/>
              <a:t>Pay close attention to logical groupings of nodes, which you can specify by using packages.</a:t>
            </a:r>
          </a:p>
          <a:p>
            <a:pPr marL="514350" indent="-514350" algn="just">
              <a:buFont typeface="+mj-lt"/>
              <a:buAutoNum type="arabicPeriod"/>
            </a:pPr>
            <a:r>
              <a:rPr lang="en-US" dirty="0" smtClean="0"/>
              <a:t>Model these devices and processors using deployment diagrams.</a:t>
            </a:r>
          </a:p>
          <a:p>
            <a:pPr marL="514350" indent="-514350" algn="just">
              <a:buFont typeface="+mj-lt"/>
              <a:buAutoNum type="arabicPeriod"/>
            </a:pPr>
            <a:r>
              <a:rPr lang="en-US" dirty="0" smtClean="0"/>
              <a:t>If you need to focus on the dynamics of the system, introduce use case diagrams to specify the kind of behavior you are interested in, and expand on these use cases with interaction diagrams</a:t>
            </a:r>
            <a:r>
              <a:rPr lang="en-US" dirty="0" smtClean="0"/>
              <a:t>.</a:t>
            </a:r>
            <a:endParaRPr lang="en-US"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Modeling a Fully Distributed </a:t>
            </a:r>
            <a:r>
              <a:rPr lang="en-US" dirty="0" smtClean="0"/>
              <a:t>System</a:t>
            </a:r>
            <a:endParaRPr lang="en-US" dirty="0"/>
          </a:p>
        </p:txBody>
      </p:sp>
      <p:pic>
        <p:nvPicPr>
          <p:cNvPr id="4098" name="Picture 2"/>
          <p:cNvPicPr>
            <a:picLocks noGrp="1" noChangeAspect="1" noChangeArrowheads="1"/>
          </p:cNvPicPr>
          <p:nvPr>
            <p:ph idx="1"/>
          </p:nvPr>
        </p:nvPicPr>
        <p:blipFill>
          <a:blip r:embed="rId2" cstate="print"/>
          <a:srcRect/>
          <a:stretch>
            <a:fillRect/>
          </a:stretch>
        </p:blipFill>
        <p:spPr bwMode="auto">
          <a:xfrm>
            <a:off x="1353263" y="2286000"/>
            <a:ext cx="6686939" cy="3276600"/>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Forward and Reverse </a:t>
            </a:r>
            <a:r>
              <a:rPr lang="en-US" dirty="0" smtClean="0"/>
              <a:t>Engineering</a:t>
            </a:r>
            <a:endParaRPr lang="en-US" dirty="0"/>
          </a:p>
        </p:txBody>
      </p:sp>
      <p:sp>
        <p:nvSpPr>
          <p:cNvPr id="3" name="Content Placeholder 2"/>
          <p:cNvSpPr>
            <a:spLocks noGrp="1"/>
          </p:cNvSpPr>
          <p:nvPr>
            <p:ph idx="1"/>
          </p:nvPr>
        </p:nvSpPr>
        <p:spPr>
          <a:xfrm>
            <a:off x="457200" y="1600200"/>
            <a:ext cx="8229600" cy="5105400"/>
          </a:xfrm>
        </p:spPr>
        <p:txBody>
          <a:bodyPr>
            <a:normAutofit fontScale="85000" lnSpcReduction="10000"/>
          </a:bodyPr>
          <a:lstStyle/>
          <a:p>
            <a:pPr algn="just">
              <a:buNone/>
            </a:pPr>
            <a:r>
              <a:rPr lang="en-US" dirty="0" smtClean="0"/>
              <a:t>	</a:t>
            </a:r>
            <a:r>
              <a:rPr lang="en-US" dirty="0" smtClean="0">
                <a:solidFill>
                  <a:srgbClr val="FF0000"/>
                </a:solidFill>
              </a:rPr>
              <a:t>To </a:t>
            </a:r>
            <a:r>
              <a:rPr lang="en-US" dirty="0" smtClean="0">
                <a:solidFill>
                  <a:srgbClr val="FF0000"/>
                </a:solidFill>
              </a:rPr>
              <a:t>reverse engineer a deployment diagram,</a:t>
            </a:r>
          </a:p>
          <a:p>
            <a:pPr marL="514350" indent="-514350" algn="just">
              <a:buFont typeface="+mj-lt"/>
              <a:buAutoNum type="arabicPeriod"/>
            </a:pPr>
            <a:r>
              <a:rPr lang="en-US" dirty="0" smtClean="0"/>
              <a:t>Choose </a:t>
            </a:r>
            <a:r>
              <a:rPr lang="en-US" dirty="0" smtClean="0"/>
              <a:t>the target that you want to reverse engineer</a:t>
            </a:r>
            <a:r>
              <a:rPr lang="en-US" dirty="0" smtClean="0"/>
              <a:t>.</a:t>
            </a:r>
            <a:endParaRPr lang="en-US" dirty="0" smtClean="0"/>
          </a:p>
          <a:p>
            <a:pPr marL="514350" indent="-514350" algn="just">
              <a:buFont typeface="+mj-lt"/>
              <a:buAutoNum type="arabicPeriod"/>
            </a:pPr>
            <a:r>
              <a:rPr lang="en-US" dirty="0" smtClean="0"/>
              <a:t>Choose </a:t>
            </a:r>
            <a:r>
              <a:rPr lang="en-US" dirty="0" smtClean="0"/>
              <a:t>also the fidelity of your reverse engineering</a:t>
            </a:r>
            <a:r>
              <a:rPr lang="en-US" dirty="0" smtClean="0"/>
              <a:t>.</a:t>
            </a:r>
          </a:p>
          <a:p>
            <a:pPr marL="514350" indent="-514350" algn="just">
              <a:buFont typeface="+mj-lt"/>
              <a:buAutoNum type="arabicPeriod"/>
            </a:pPr>
            <a:r>
              <a:rPr lang="en-US" dirty="0" smtClean="0"/>
              <a:t>Use </a:t>
            </a:r>
            <a:r>
              <a:rPr lang="en-US" dirty="0" smtClean="0"/>
              <a:t>a tool that walks across your system, discovering its hardware topology. Record </a:t>
            </a:r>
            <a:r>
              <a:rPr lang="en-US" dirty="0" smtClean="0"/>
              <a:t>that topology </a:t>
            </a:r>
            <a:r>
              <a:rPr lang="en-US" dirty="0" smtClean="0"/>
              <a:t>in a deployment model.</a:t>
            </a:r>
          </a:p>
          <a:p>
            <a:pPr marL="514350" indent="-514350" algn="just">
              <a:buFont typeface="+mj-lt"/>
              <a:buAutoNum type="arabicPeriod"/>
            </a:pPr>
            <a:r>
              <a:rPr lang="en-US" dirty="0" smtClean="0"/>
              <a:t>Along </a:t>
            </a:r>
            <a:r>
              <a:rPr lang="en-US" dirty="0" smtClean="0"/>
              <a:t>the way, you can use similar tools to discover the components that live on </a:t>
            </a:r>
            <a:r>
              <a:rPr lang="en-US" dirty="0" smtClean="0"/>
              <a:t>each node</a:t>
            </a:r>
            <a:r>
              <a:rPr lang="en-US" dirty="0" smtClean="0"/>
              <a:t>, which you can also record in a deployment </a:t>
            </a:r>
            <a:r>
              <a:rPr lang="en-US" dirty="0" smtClean="0"/>
              <a:t>model.</a:t>
            </a:r>
          </a:p>
          <a:p>
            <a:pPr marL="514350" indent="-514350" algn="just">
              <a:buFont typeface="+mj-lt"/>
              <a:buAutoNum type="arabicPeriod"/>
            </a:pPr>
            <a:r>
              <a:rPr lang="en-US" dirty="0" smtClean="0"/>
              <a:t>Using </a:t>
            </a:r>
            <a:r>
              <a:rPr lang="en-US" dirty="0" smtClean="0"/>
              <a:t>your modeling tools, create a deployment diagram by querying the model</a:t>
            </a:r>
            <a:r>
              <a:rPr lang="en-US" dirty="0" smtClean="0"/>
              <a:t>.</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 to be covered</a:t>
            </a:r>
            <a:endParaRPr lang="en-US" dirty="0"/>
          </a:p>
        </p:txBody>
      </p:sp>
      <p:sp>
        <p:nvSpPr>
          <p:cNvPr id="3" name="Content Placeholder 2"/>
          <p:cNvSpPr>
            <a:spLocks noGrp="1"/>
          </p:cNvSpPr>
          <p:nvPr>
            <p:ph idx="1"/>
          </p:nvPr>
        </p:nvSpPr>
        <p:spPr/>
        <p:txBody>
          <a:bodyPr/>
          <a:lstStyle/>
          <a:p>
            <a:r>
              <a:rPr lang="en-US" dirty="0" smtClean="0"/>
              <a:t>Getting Started</a:t>
            </a:r>
          </a:p>
          <a:p>
            <a:r>
              <a:rPr lang="en-US" dirty="0" smtClean="0"/>
              <a:t>Terms and Concepts</a:t>
            </a:r>
          </a:p>
          <a:p>
            <a:r>
              <a:rPr lang="en-US" dirty="0" smtClean="0"/>
              <a:t>Common Modeling Techniques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a:bodyPr>
          <a:lstStyle/>
          <a:p>
            <a:pPr algn="just"/>
            <a:r>
              <a:rPr lang="en-US" dirty="0" smtClean="0"/>
              <a:t>Deployment diagrams are one of the two kinds of diagrams used in modeling the </a:t>
            </a:r>
            <a:r>
              <a:rPr lang="en-US" dirty="0" smtClean="0"/>
              <a:t>physical aspects </a:t>
            </a:r>
            <a:r>
              <a:rPr lang="en-US" dirty="0" smtClean="0"/>
              <a:t>of an object-oriented system. </a:t>
            </a:r>
            <a:endParaRPr lang="en-US" dirty="0" smtClean="0"/>
          </a:p>
          <a:p>
            <a:pPr algn="just"/>
            <a:r>
              <a:rPr lang="en-US" dirty="0" smtClean="0"/>
              <a:t>A </a:t>
            </a:r>
            <a:r>
              <a:rPr lang="en-US" dirty="0" smtClean="0"/>
              <a:t>deployment diagram shows the configuration of run </a:t>
            </a:r>
            <a:r>
              <a:rPr lang="en-US" dirty="0" smtClean="0"/>
              <a:t>time processing </a:t>
            </a:r>
            <a:r>
              <a:rPr lang="en-US" dirty="0" smtClean="0"/>
              <a:t>nodes and the components that live on them.</a:t>
            </a:r>
          </a:p>
          <a:p>
            <a:pPr algn="just"/>
            <a:r>
              <a:rPr lang="en-US" dirty="0" smtClean="0"/>
              <a:t>We </a:t>
            </a:r>
            <a:r>
              <a:rPr lang="en-US" dirty="0" smtClean="0"/>
              <a:t>use deployment diagrams to model the static deployment view of a </a:t>
            </a:r>
            <a:r>
              <a:rPr lang="en-US" dirty="0" smtClean="0"/>
              <a:t>system.</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pPr algn="just"/>
            <a:r>
              <a:rPr lang="en-US" dirty="0" smtClean="0"/>
              <a:t>Deployment diagrams are essentially class diagrams that focus on a system's nodes.</a:t>
            </a:r>
          </a:p>
          <a:p>
            <a:pPr algn="just"/>
            <a:r>
              <a:rPr lang="en-US" dirty="0" smtClean="0"/>
              <a:t>Deployment diagrams are not only important for visualizing, specifying, and </a:t>
            </a:r>
            <a:r>
              <a:rPr lang="en-US" dirty="0" smtClean="0"/>
              <a:t>documenting embedded</a:t>
            </a:r>
            <a:r>
              <a:rPr lang="en-US" dirty="0" smtClean="0"/>
              <a:t>, client/server, and distributed systems, but also for managing executable </a:t>
            </a:r>
            <a:r>
              <a:rPr lang="en-US" dirty="0" smtClean="0"/>
              <a:t>systems through </a:t>
            </a:r>
            <a:r>
              <a:rPr lang="en-US" dirty="0" smtClean="0"/>
              <a:t>forward and reverse engineering.</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Getting </a:t>
            </a:r>
            <a:r>
              <a:rPr lang="en-US" dirty="0" smtClean="0"/>
              <a:t>Started</a:t>
            </a:r>
            <a:endParaRPr lang="en-US" dirty="0"/>
          </a:p>
        </p:txBody>
      </p:sp>
      <p:sp>
        <p:nvSpPr>
          <p:cNvPr id="3" name="Content Placeholder 2"/>
          <p:cNvSpPr>
            <a:spLocks noGrp="1"/>
          </p:cNvSpPr>
          <p:nvPr>
            <p:ph idx="1"/>
          </p:nvPr>
        </p:nvSpPr>
        <p:spPr/>
        <p:txBody>
          <a:bodyPr/>
          <a:lstStyle/>
          <a:p>
            <a:pPr algn="just"/>
            <a:r>
              <a:rPr lang="en-US" dirty="0" smtClean="0"/>
              <a:t>With the UML, </a:t>
            </a:r>
            <a:r>
              <a:rPr lang="en-US" dirty="0" smtClean="0"/>
              <a:t>we </a:t>
            </a:r>
            <a:r>
              <a:rPr lang="en-US" dirty="0" smtClean="0"/>
              <a:t>use deployment diagrams to visualize the static aspect of these </a:t>
            </a:r>
            <a:r>
              <a:rPr lang="en-US" dirty="0" smtClean="0"/>
              <a:t>physical nodes </a:t>
            </a:r>
            <a:r>
              <a:rPr lang="en-US" dirty="0" smtClean="0"/>
              <a:t>and their relationships and to specify their details for construction, as </a:t>
            </a:r>
            <a:r>
              <a:rPr lang="en-US" dirty="0" smtClean="0"/>
              <a:t>shown in below figure.</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Getting </a:t>
            </a:r>
            <a:r>
              <a:rPr lang="en-US" dirty="0" smtClean="0"/>
              <a:t>Started</a:t>
            </a:r>
            <a:endParaRPr lang="en-US"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1676400" y="1621986"/>
            <a:ext cx="5867400" cy="4541367"/>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Terms and Concepts</a:t>
            </a:r>
            <a:endParaRPr lang="en-US" dirty="0"/>
          </a:p>
        </p:txBody>
      </p:sp>
      <p:sp>
        <p:nvSpPr>
          <p:cNvPr id="3" name="Content Placeholder 2"/>
          <p:cNvSpPr>
            <a:spLocks noGrp="1"/>
          </p:cNvSpPr>
          <p:nvPr>
            <p:ph idx="1"/>
          </p:nvPr>
        </p:nvSpPr>
        <p:spPr/>
        <p:txBody>
          <a:bodyPr/>
          <a:lstStyle/>
          <a:p>
            <a:pPr algn="just"/>
            <a:r>
              <a:rPr lang="en-US" dirty="0" smtClean="0"/>
              <a:t>A deployment diagram is a diagram that shows the configuration of run time processing </a:t>
            </a:r>
            <a:r>
              <a:rPr lang="en-US" dirty="0" smtClean="0"/>
              <a:t>nodes and </a:t>
            </a:r>
            <a:r>
              <a:rPr lang="en-US" dirty="0" smtClean="0"/>
              <a:t>the components that live on them</a:t>
            </a:r>
            <a:r>
              <a:rPr lang="en-US" dirty="0" smtClean="0"/>
              <a:t>.</a:t>
            </a:r>
          </a:p>
          <a:p>
            <a:pPr algn="just"/>
            <a:r>
              <a:rPr lang="en-US" dirty="0" smtClean="0"/>
              <a:t>Graphically</a:t>
            </a:r>
            <a:r>
              <a:rPr lang="en-US" dirty="0" smtClean="0"/>
              <a:t>, a deployment diagram is a collection </a:t>
            </a:r>
            <a:r>
              <a:rPr lang="en-US" dirty="0" smtClean="0"/>
              <a:t>of vertices </a:t>
            </a:r>
            <a:r>
              <a:rPr lang="en-US" dirty="0" smtClean="0"/>
              <a:t>and arcs.</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Properties</a:t>
            </a:r>
            <a:endParaRPr lang="en-US" dirty="0"/>
          </a:p>
        </p:txBody>
      </p:sp>
      <p:sp>
        <p:nvSpPr>
          <p:cNvPr id="3" name="Content Placeholder 2"/>
          <p:cNvSpPr>
            <a:spLocks noGrp="1"/>
          </p:cNvSpPr>
          <p:nvPr>
            <p:ph idx="1"/>
          </p:nvPr>
        </p:nvSpPr>
        <p:spPr/>
        <p:txBody>
          <a:bodyPr>
            <a:normAutofit/>
          </a:bodyPr>
          <a:lstStyle/>
          <a:p>
            <a:pPr algn="just"/>
            <a:r>
              <a:rPr lang="en-US" dirty="0" smtClean="0"/>
              <a:t>A deployment diagram is just a special kind of diagram and shares the same common </a:t>
            </a:r>
            <a:r>
              <a:rPr lang="en-US" dirty="0" smtClean="0"/>
              <a:t>properties as </a:t>
            </a:r>
            <a:r>
              <a:rPr lang="en-US" dirty="0" smtClean="0"/>
              <a:t>all other </a:t>
            </a:r>
            <a:r>
              <a:rPr lang="en-US" dirty="0" smtClean="0"/>
              <a:t>diagrams - </a:t>
            </a:r>
            <a:r>
              <a:rPr lang="en-US" dirty="0" smtClean="0"/>
              <a:t>a name and graphical contents that are a projection into a model</a:t>
            </a:r>
            <a:r>
              <a:rPr lang="en-US" dirty="0" smtClean="0"/>
              <a:t>.</a:t>
            </a:r>
          </a:p>
          <a:p>
            <a:pPr algn="just"/>
            <a:r>
              <a:rPr lang="en-US" dirty="0" smtClean="0"/>
              <a:t>What distinguishes </a:t>
            </a:r>
            <a:r>
              <a:rPr lang="en-US" dirty="0" smtClean="0"/>
              <a:t>a deployment diagram from all other kinds of diagrams is its particular </a:t>
            </a:r>
            <a:r>
              <a:rPr lang="en-US" dirty="0" smtClean="0">
                <a:solidFill>
                  <a:srgbClr val="FF0000"/>
                </a:solidFill>
              </a:rPr>
              <a:t>content.</a:t>
            </a:r>
            <a:endParaRPr lang="en-US" dirty="0">
              <a:solidFill>
                <a:srgbClr val="FF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Contents</a:t>
            </a:r>
            <a:endParaRPr lang="en-US" dirty="0"/>
          </a:p>
        </p:txBody>
      </p:sp>
      <p:sp>
        <p:nvSpPr>
          <p:cNvPr id="3" name="Content Placeholder 2"/>
          <p:cNvSpPr>
            <a:spLocks noGrp="1"/>
          </p:cNvSpPr>
          <p:nvPr>
            <p:ph idx="1"/>
          </p:nvPr>
        </p:nvSpPr>
        <p:spPr/>
        <p:txBody>
          <a:bodyPr>
            <a:normAutofit fontScale="85000" lnSpcReduction="10000"/>
          </a:bodyPr>
          <a:lstStyle/>
          <a:p>
            <a:pPr algn="just"/>
            <a:r>
              <a:rPr lang="en-US" dirty="0" smtClean="0"/>
              <a:t>Deployment diagrams commonly contain</a:t>
            </a:r>
          </a:p>
          <a:p>
            <a:pPr algn="just">
              <a:buFont typeface="Wingdings" pitchFamily="2" charset="2"/>
              <a:buChar char="ü"/>
            </a:pPr>
            <a:r>
              <a:rPr lang="en-US" dirty="0" smtClean="0"/>
              <a:t>Nodes</a:t>
            </a:r>
            <a:endParaRPr lang="en-US" dirty="0" smtClean="0"/>
          </a:p>
          <a:p>
            <a:pPr algn="just">
              <a:buFont typeface="Wingdings" pitchFamily="2" charset="2"/>
              <a:buChar char="ü"/>
            </a:pPr>
            <a:r>
              <a:rPr lang="en-US" dirty="0" smtClean="0"/>
              <a:t>Dependency </a:t>
            </a:r>
            <a:r>
              <a:rPr lang="en-US" dirty="0" smtClean="0"/>
              <a:t>and association relationships</a:t>
            </a:r>
          </a:p>
          <a:p>
            <a:pPr algn="just"/>
            <a:r>
              <a:rPr lang="en-US" dirty="0" smtClean="0"/>
              <a:t>Like all other diagrams, deployment diagrams may </a:t>
            </a:r>
            <a:r>
              <a:rPr lang="en-US" dirty="0" smtClean="0">
                <a:solidFill>
                  <a:srgbClr val="FF0000"/>
                </a:solidFill>
              </a:rPr>
              <a:t>contain notes and constraints</a:t>
            </a:r>
            <a:r>
              <a:rPr lang="en-US" dirty="0" smtClean="0"/>
              <a:t>.</a:t>
            </a:r>
          </a:p>
          <a:p>
            <a:pPr algn="just"/>
            <a:r>
              <a:rPr lang="en-US" dirty="0" smtClean="0"/>
              <a:t>Deployment diagrams may also </a:t>
            </a:r>
            <a:r>
              <a:rPr lang="en-US" dirty="0" smtClean="0">
                <a:solidFill>
                  <a:srgbClr val="FF0000"/>
                </a:solidFill>
              </a:rPr>
              <a:t>contain components</a:t>
            </a:r>
            <a:r>
              <a:rPr lang="en-US" dirty="0" smtClean="0"/>
              <a:t>, each of which must live on some node.</a:t>
            </a:r>
          </a:p>
          <a:p>
            <a:pPr algn="just"/>
            <a:r>
              <a:rPr lang="en-US" dirty="0" smtClean="0"/>
              <a:t>Deployment diagrams may also </a:t>
            </a:r>
            <a:r>
              <a:rPr lang="en-US" dirty="0" smtClean="0">
                <a:solidFill>
                  <a:srgbClr val="FF0000"/>
                </a:solidFill>
              </a:rPr>
              <a:t>contain packages or subsystems</a:t>
            </a:r>
            <a:r>
              <a:rPr lang="en-US" dirty="0" smtClean="0"/>
              <a:t>, both of which are used </a:t>
            </a:r>
            <a:r>
              <a:rPr lang="en-US" dirty="0" smtClean="0"/>
              <a:t>to group </a:t>
            </a:r>
            <a:r>
              <a:rPr lang="en-US" dirty="0" smtClean="0"/>
              <a:t>elements of your model into larger chunks.</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TotalTime>
  <Words>381</Words>
  <Application>Microsoft Office PowerPoint</Application>
  <PresentationFormat>On-screen Show (4:3)</PresentationFormat>
  <Paragraphs>68</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Deployment Diagrams</vt:lpstr>
      <vt:lpstr>Topics to be covered</vt:lpstr>
      <vt:lpstr>Introduction</vt:lpstr>
      <vt:lpstr>Introduction</vt:lpstr>
      <vt:lpstr>Getting Started</vt:lpstr>
      <vt:lpstr>Getting Started</vt:lpstr>
      <vt:lpstr>Terms and Concepts</vt:lpstr>
      <vt:lpstr>Common Properties</vt:lpstr>
      <vt:lpstr>Contents</vt:lpstr>
      <vt:lpstr>Common Uses</vt:lpstr>
      <vt:lpstr>Common Modeling Techniques</vt:lpstr>
      <vt:lpstr>Modeling an Embedded System</vt:lpstr>
      <vt:lpstr>Modeling an Embedded System</vt:lpstr>
      <vt:lpstr>Modeling a Client/Server System</vt:lpstr>
      <vt:lpstr>Modeling a Client/Server System</vt:lpstr>
      <vt:lpstr>Modeling a Fully Distributed System</vt:lpstr>
      <vt:lpstr>Modeling a Fully Distributed System</vt:lpstr>
      <vt:lpstr>Forward and Reverse Engineering</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Deployment Diagrams</dc:title>
  <dc:creator>AVINASH</dc:creator>
  <cp:lastModifiedBy>RAMESH</cp:lastModifiedBy>
  <cp:revision>43</cp:revision>
  <dcterms:created xsi:type="dcterms:W3CDTF">2006-08-16T00:00:00Z</dcterms:created>
  <dcterms:modified xsi:type="dcterms:W3CDTF">2020-02-18T09:33:17Z</dcterms:modified>
</cp:coreProperties>
</file>